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62" r:id="rId5"/>
    <p:sldId id="258" r:id="rId6"/>
    <p:sldId id="260" r:id="rId7"/>
    <p:sldId id="261" r:id="rId8"/>
    <p:sldId id="263" r:id="rId9"/>
    <p:sldId id="266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13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6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877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5052045" y="4073299"/>
            <a:ext cx="9549291" cy="5686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spcBef>
                <a:spcPts val="600"/>
              </a:spcBef>
              <a:buNone/>
            </a:pPr>
            <a:r>
              <a:rPr lang="en-US" sz="7200" b="1" dirty="0" smtClean="0">
                <a:solidFill>
                  <a:srgbClr val="F2F0F4"/>
                </a:solidFill>
                <a:latin typeface="Agency FB" panose="020B0503020202020204" pitchFamily="34" charset="0"/>
                <a:ea typeface="Malgun Gothic" panose="020B0503020000020004" pitchFamily="34" charset="-127"/>
                <a:cs typeface="Montserrat" pitchFamily="34" charset="-120"/>
              </a:rPr>
              <a:t>Enhancing</a:t>
            </a:r>
          </a:p>
          <a:p>
            <a:pPr marL="0" indent="0">
              <a:lnSpc>
                <a:spcPts val="6561"/>
              </a:lnSpc>
              <a:spcBef>
                <a:spcPts val="600"/>
              </a:spcBef>
              <a:buNone/>
            </a:pPr>
            <a:r>
              <a:rPr lang="en-US" sz="7200" b="1" dirty="0" smtClean="0">
                <a:solidFill>
                  <a:srgbClr val="F2F0F4"/>
                </a:solidFill>
                <a:latin typeface="Agency FB" panose="020B0503020202020204" pitchFamily="34" charset="0"/>
                <a:ea typeface="Malgun Gothic" panose="020B0503020000020004" pitchFamily="34" charset="-127"/>
                <a:cs typeface="Montserrat" pitchFamily="34" charset="-120"/>
              </a:rPr>
              <a:t>Efficiency and Effectiveness</a:t>
            </a:r>
            <a:endParaRPr lang="en-US" sz="7200" b="1" dirty="0">
              <a:latin typeface="Agency FB" panose="020B050302020202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6786086" y="6233755"/>
            <a:ext cx="21259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9000"/>
                    </a14:imgEffect>
                    <a14:imgEffect>
                      <a14:brightnessContrast bright="2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6" y="4166530"/>
            <a:ext cx="2466975" cy="1847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292" y="2435535"/>
            <a:ext cx="14044983" cy="1114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61"/>
              </a:lnSpc>
              <a:spcBef>
                <a:spcPts val="600"/>
              </a:spcBef>
            </a:pPr>
            <a:r>
              <a:rPr lang="en-US" sz="12500" b="1" dirty="0">
                <a:solidFill>
                  <a:srgbClr val="F2F0F4"/>
                </a:solidFill>
                <a:latin typeface="Algerian" panose="04020705040A02060702" pitchFamily="82" charset="0"/>
                <a:ea typeface="Malgun Gothic" panose="020B0503020000020004" pitchFamily="34" charset="-127"/>
                <a:cs typeface="Montserrat" pitchFamily="34" charset="-120"/>
              </a:rPr>
              <a:t>C</a:t>
            </a:r>
            <a:r>
              <a:rPr lang="en-US" sz="7200" b="1" dirty="0">
                <a:solidFill>
                  <a:srgbClr val="F2F0F4"/>
                </a:solidFill>
                <a:latin typeface="Agency FB" panose="020B0503020202020204" pitchFamily="34" charset="0"/>
                <a:ea typeface="Malgun Gothic" panose="020B0503020000020004" pitchFamily="34" charset="-127"/>
                <a:cs typeface="Montserrat" pitchFamily="34" charset="-120"/>
              </a:rPr>
              <a:t>ase</a:t>
            </a:r>
            <a:r>
              <a:rPr lang="en-US" sz="8000" b="1" dirty="0">
                <a:solidFill>
                  <a:srgbClr val="F2F0F4"/>
                </a:solidFill>
                <a:latin typeface="Algerian" panose="04020705040A02060702" pitchFamily="82" charset="0"/>
                <a:ea typeface="Malgun Gothic" panose="020B0503020000020004" pitchFamily="34" charset="-127"/>
                <a:cs typeface="Montserrat" pitchFamily="34" charset="-120"/>
              </a:rPr>
              <a:t> </a:t>
            </a:r>
            <a:r>
              <a:rPr lang="en-US" sz="12500" b="1" dirty="0" smtClean="0">
                <a:solidFill>
                  <a:srgbClr val="F2F0F4"/>
                </a:solidFill>
                <a:latin typeface="Algerian" panose="04020705040A02060702" pitchFamily="82" charset="0"/>
                <a:ea typeface="Malgun Gothic" panose="020B0503020000020004" pitchFamily="34" charset="-127"/>
                <a:cs typeface="Montserrat" pitchFamily="34" charset="-120"/>
              </a:rPr>
              <a:t>M</a:t>
            </a:r>
            <a:r>
              <a:rPr lang="en-US" sz="7200" b="1" dirty="0" smtClean="0">
                <a:solidFill>
                  <a:srgbClr val="F2F0F4"/>
                </a:solidFill>
                <a:latin typeface="Agency FB" panose="020B0503020202020204" pitchFamily="34" charset="0"/>
                <a:ea typeface="Malgun Gothic" panose="020B0503020000020004" pitchFamily="34" charset="-127"/>
                <a:cs typeface="Montserrat" pitchFamily="34" charset="-120"/>
              </a:rPr>
              <a:t>anagement</a:t>
            </a:r>
            <a:r>
              <a:rPr lang="en-US" sz="7200" b="1" dirty="0" smtClean="0">
                <a:solidFill>
                  <a:srgbClr val="F2F0F4"/>
                </a:solidFill>
                <a:latin typeface="Algerian" panose="04020705040A02060702" pitchFamily="82" charset="0"/>
                <a:ea typeface="Malgun Gothic" panose="020B0503020000020004" pitchFamily="34" charset="-127"/>
                <a:cs typeface="Montserrat" pitchFamily="34" charset="-120"/>
              </a:rPr>
              <a:t> </a:t>
            </a:r>
            <a:r>
              <a:rPr lang="en-US" sz="12500" b="1" dirty="0" smtClean="0">
                <a:solidFill>
                  <a:srgbClr val="F2F0F4"/>
                </a:solidFill>
                <a:latin typeface="Algerian" panose="04020705040A02060702" pitchFamily="82" charset="0"/>
                <a:ea typeface="Malgun Gothic" panose="020B0503020000020004" pitchFamily="34" charset="-127"/>
                <a:cs typeface="Montserrat" pitchFamily="34" charset="-120"/>
              </a:rPr>
              <a:t>H</a:t>
            </a:r>
            <a:r>
              <a:rPr lang="en-US" sz="7200" b="1" dirty="0" smtClean="0">
                <a:solidFill>
                  <a:srgbClr val="F2F0F4"/>
                </a:solidFill>
                <a:latin typeface="Agency FB" panose="020B0503020202020204" pitchFamily="34" charset="0"/>
                <a:ea typeface="Malgun Gothic" panose="020B0503020000020004" pitchFamily="34" charset="-127"/>
                <a:cs typeface="Montserrat" pitchFamily="34" charset="-120"/>
              </a:rPr>
              <a:t>earing</a:t>
            </a:r>
            <a:r>
              <a:rPr lang="en-US" sz="7200" b="1" dirty="0" smtClean="0">
                <a:solidFill>
                  <a:srgbClr val="F2F0F4"/>
                </a:solidFill>
                <a:latin typeface="Algerian" panose="04020705040A02060702" pitchFamily="82" charset="0"/>
                <a:ea typeface="Malgun Gothic" panose="020B0503020000020004" pitchFamily="34" charset="-127"/>
                <a:cs typeface="Montserrat" pitchFamily="34" charset="-120"/>
              </a:rPr>
              <a:t> </a:t>
            </a:r>
            <a:endParaRPr lang="en-US" sz="7200" b="1" dirty="0">
              <a:solidFill>
                <a:srgbClr val="F2F0F4"/>
              </a:solidFill>
              <a:latin typeface="Algerian" panose="04020705040A02060702" pitchFamily="82" charset="0"/>
              <a:ea typeface="Malgun Gothic" panose="020B0503020000020004" pitchFamily="34" charset="-127"/>
              <a:cs typeface="Montserrat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Shape 0"/>
          <p:cNvSpPr/>
          <p:nvPr/>
        </p:nvSpPr>
        <p:spPr>
          <a:xfrm>
            <a:off x="-5" y="5843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7" name="TextBox 6"/>
          <p:cNvSpPr txBox="1"/>
          <p:nvPr/>
        </p:nvSpPr>
        <p:spPr>
          <a:xfrm>
            <a:off x="627320" y="1339311"/>
            <a:ext cx="7612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I</a:t>
            </a:r>
            <a:r>
              <a:rPr lang="en-IN" sz="6600" dirty="0" smtClean="0">
                <a:solidFill>
                  <a:schemeClr val="bg1"/>
                </a:solidFill>
              </a:rPr>
              <a:t>ndian </a:t>
            </a:r>
            <a:r>
              <a:rPr lang="en-IN" sz="6600" dirty="0">
                <a:solidFill>
                  <a:schemeClr val="bg1"/>
                </a:solidFill>
              </a:rPr>
              <a:t>judiciary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381" y="3040912"/>
            <a:ext cx="7740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 On 26 January 1950, the day India’s constitution came into force, the Supreme Court of India was formed in </a:t>
            </a:r>
            <a:r>
              <a:rPr lang="en-US" sz="2400" dirty="0" err="1">
                <a:solidFill>
                  <a:schemeClr val="bg2"/>
                </a:solidFill>
              </a:rPr>
              <a:t>Delhi.The</a:t>
            </a:r>
            <a:r>
              <a:rPr lang="en-US" sz="2400" dirty="0">
                <a:solidFill>
                  <a:schemeClr val="bg2"/>
                </a:solidFill>
              </a:rPr>
              <a:t> original Constitution of 1950 envisaged a Supreme Court with a Chief Justice and7 </a:t>
            </a:r>
            <a:r>
              <a:rPr lang="en-US" sz="2400" dirty="0" err="1">
                <a:solidFill>
                  <a:schemeClr val="bg2"/>
                </a:solidFill>
              </a:rPr>
              <a:t>puisne</a:t>
            </a:r>
            <a:r>
              <a:rPr lang="en-US" sz="2400" dirty="0">
                <a:solidFill>
                  <a:schemeClr val="bg2"/>
                </a:solidFill>
              </a:rPr>
              <a:t> Judges – leaving it to Parliament to increase this number. In the early years, all the Judges of the Supreme Court sit together to hear the cases presented before </a:t>
            </a:r>
            <a:endParaRPr lang="en-IN" sz="2400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13" y="1339311"/>
            <a:ext cx="5177830" cy="55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16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6078" y="220396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Introduction: </a:t>
            </a:r>
            <a:r>
              <a:rPr lang="en-US" sz="4374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Case Management Hearing is needed?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976079" y="4588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bg2"/>
                </a:solidFill>
              </a:rPr>
              <a:t>Justice delayed is justice denied.</a:t>
            </a:r>
            <a:endParaRPr lang="en-US" sz="1750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71" y="1359013"/>
            <a:ext cx="7818027" cy="5140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554 -0.0052 L 4.375E-6 -4.44444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1" y="2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3" y="10633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245525"/>
            <a:ext cx="5737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05166"/>
            <a:ext cx="10058400" cy="5098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33199" y="1027509"/>
            <a:ext cx="560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IN" sz="4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1899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81050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Importance of Effective Case Management and Hearing Scheduling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197423"/>
            <a:ext cx="4542115" cy="2365772"/>
          </a:xfrm>
          <a:prstGeom prst="roundRect">
            <a:avLst>
              <a:gd name="adj" fmla="val 422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3433405"/>
            <a:ext cx="2263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Delays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391382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 case management and hearing scheduling minimize delays, ensuring timely resolution of legal matters.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197423"/>
            <a:ext cx="4542115" cy="2365772"/>
          </a:xfrm>
          <a:prstGeom prst="roundRect">
            <a:avLst>
              <a:gd name="adj" fmla="val 422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91067" y="3433405"/>
            <a:ext cx="407015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Resource Allocation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91067" y="4261009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effectively managing resources, including judges, courtrooms, and staff, we optimize operational efficiency.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785366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6781" y="6021348"/>
            <a:ext cx="3886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Access to Justice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6781" y="6501765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Efficiently scheduled hearings and coordinated case management promote equal access to justice for all individuals.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1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1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01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1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01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1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01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01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01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85731"/>
            <a:ext cx="10104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</a:t>
            </a: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Our Project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24445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539020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Case Management Software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366623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Stay organized, track case progress, and access crucial information with our user-friendly software.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224445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53913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Hearing Scheduling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366742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Streamline hearing scheduling and optimize resource allocation for improved courtroom efficiency.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224445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53913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Collaboration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36674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Promote seamless communication and collaboration among stakeholders, including judges, attorneys, and support staff.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342" y="817156"/>
            <a:ext cx="6027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400" dirty="0">
                <a:solidFill>
                  <a:schemeClr val="bg2"/>
                </a:solidFill>
              </a:rPr>
              <a:t>Key Features of the E-Portal</a:t>
            </a:r>
            <a:endParaRPr lang="en-US" sz="4374" dirty="0">
              <a:solidFill>
                <a:schemeClr val="bg2"/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2487827" y="2056181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723809" y="22677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Schedule</a:t>
            </a:r>
            <a:r>
              <a:rPr lang="en-IN" dirty="0" smtClean="0">
                <a:solidFill>
                  <a:schemeClr val="bg2"/>
                </a:solidFill>
              </a:rPr>
              <a:t> </a:t>
            </a:r>
            <a:r>
              <a:rPr lang="en-IN" dirty="0">
                <a:solidFill>
                  <a:schemeClr val="bg2"/>
                </a:solidFill>
              </a:rPr>
              <a:t>Management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2723809" y="2613771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Electronic </a:t>
            </a:r>
            <a:r>
              <a:rPr lang="en-IN" dirty="0" smtClean="0">
                <a:solidFill>
                  <a:schemeClr val="bg2"/>
                </a:solidFill>
              </a:rPr>
              <a:t>Filing</a:t>
            </a:r>
            <a:endParaRPr lang="en-IN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Video </a:t>
            </a:r>
            <a:r>
              <a:rPr lang="en-IN" dirty="0" smtClean="0">
                <a:solidFill>
                  <a:schemeClr val="bg2"/>
                </a:solidFill>
              </a:rPr>
              <a:t>Conferencing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Document </a:t>
            </a:r>
            <a:r>
              <a:rPr lang="en-IN" dirty="0" smtClean="0">
                <a:solidFill>
                  <a:schemeClr val="bg2"/>
                </a:solidFill>
              </a:rPr>
              <a:t>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Secure </a:t>
            </a:r>
            <a:r>
              <a:rPr lang="en-IN" dirty="0" smtClean="0">
                <a:solidFill>
                  <a:schemeClr val="bg2"/>
                </a:solidFill>
              </a:rPr>
              <a:t>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Notification alerts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1069181" y="5331023"/>
            <a:ext cx="2385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 t="7755" r="4793" b="10612"/>
          <a:stretch/>
        </p:blipFill>
        <p:spPr>
          <a:xfrm>
            <a:off x="3454241" y="5537803"/>
            <a:ext cx="2949977" cy="18970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79" y="5127220"/>
            <a:ext cx="2293282" cy="22932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470" y="5259130"/>
            <a:ext cx="2222359" cy="2222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2"/>
          <a:stretch/>
        </p:blipFill>
        <p:spPr>
          <a:xfrm>
            <a:off x="687498" y="5537803"/>
            <a:ext cx="1728939" cy="147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0024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347" y="1700508"/>
            <a:ext cx="45031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features</a:t>
            </a:r>
          </a:p>
          <a:p>
            <a:endParaRPr lang="en-IN" sz="6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534" y="621870"/>
            <a:ext cx="2157275" cy="2157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10260" r="12402" b="10534"/>
          <a:stretch/>
        </p:blipFill>
        <p:spPr>
          <a:xfrm>
            <a:off x="3006366" y="3416635"/>
            <a:ext cx="3180390" cy="22201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9946" r="7120" b="9562"/>
          <a:stretch/>
        </p:blipFill>
        <p:spPr>
          <a:xfrm>
            <a:off x="2867174" y="3339706"/>
            <a:ext cx="3842658" cy="2385913"/>
          </a:xfrm>
          <a:prstGeom prst="rect">
            <a:avLst/>
          </a:prstGeom>
        </p:spPr>
      </p:pic>
      <p:sp>
        <p:nvSpPr>
          <p:cNvPr id="5" name="Shape 5"/>
          <p:cNvSpPr/>
          <p:nvPr/>
        </p:nvSpPr>
        <p:spPr>
          <a:xfrm>
            <a:off x="2300943" y="3339706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6"/>
          <p:cNvSpPr/>
          <p:nvPr/>
        </p:nvSpPr>
        <p:spPr>
          <a:xfrm>
            <a:off x="2536925" y="363950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400" b="1" dirty="0">
                <a:solidFill>
                  <a:schemeClr val="bg2"/>
                </a:solidFill>
              </a:rPr>
              <a:t>User Experience Design</a:t>
            </a:r>
          </a:p>
          <a:p>
            <a:r>
              <a:rPr lang="en-IN" sz="2400" dirty="0">
                <a:solidFill>
                  <a:schemeClr val="bg2"/>
                </a:solidFill>
              </a:rPr>
              <a:t>﻿</a:t>
            </a:r>
          </a:p>
        </p:txBody>
      </p:sp>
      <p:sp>
        <p:nvSpPr>
          <p:cNvPr id="7" name="Text 7"/>
          <p:cNvSpPr/>
          <p:nvPr/>
        </p:nvSpPr>
        <p:spPr>
          <a:xfrm>
            <a:off x="2536925" y="4056105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</a:rPr>
              <a:t>Simplicity and </a:t>
            </a:r>
            <a:r>
              <a:rPr lang="en-IN" sz="1600" dirty="0" smtClean="0">
                <a:solidFill>
                  <a:schemeClr val="bg2"/>
                </a:solidFill>
              </a:rPr>
              <a:t>Intuitiveness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</a:rPr>
              <a:t>Clear </a:t>
            </a:r>
            <a:r>
              <a:rPr lang="en-IN" sz="1600" dirty="0" smtClean="0">
                <a:solidFill>
                  <a:schemeClr val="bg2"/>
                </a:solidFill>
              </a:rPr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/>
                </a:solidFill>
              </a:rPr>
              <a:t>Responsive Design</a:t>
            </a:r>
            <a:endParaRPr lang="en-US" sz="175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472E-6 2.77778E-6 L -0.50152 0.3132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76" y="156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02469E-6 L 0.46072 -0.0063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6" y="-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583E-6 -1.41975E-6 L 0.49685 0.298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7" y="148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633" y="10633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245525"/>
            <a:ext cx="5737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Box 8"/>
          <p:cNvSpPr txBox="1"/>
          <p:nvPr/>
        </p:nvSpPr>
        <p:spPr>
          <a:xfrm>
            <a:off x="258138" y="1027509"/>
            <a:ext cx="560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60" y="2990155"/>
            <a:ext cx="6402483" cy="2565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8" y="2813827"/>
            <a:ext cx="6183381" cy="27390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969760" y="1579215"/>
            <a:ext cx="4023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en-IN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6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259</Words>
  <Application>Microsoft Office PowerPoint</Application>
  <PresentationFormat>Custom</PresentationFormat>
  <Paragraphs>45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Malgun Gothic</vt:lpstr>
      <vt:lpstr>Agency FB</vt:lpstr>
      <vt:lpstr>Algerian</vt:lpstr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asif</cp:lastModifiedBy>
  <cp:revision>50</cp:revision>
  <dcterms:created xsi:type="dcterms:W3CDTF">2023-12-18T07:21:36Z</dcterms:created>
  <dcterms:modified xsi:type="dcterms:W3CDTF">2023-12-19T17:08:03Z</dcterms:modified>
</cp:coreProperties>
</file>